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8"/>
  </p:notesMasterIdLst>
  <p:handoutMasterIdLst>
    <p:handoutMasterId r:id="rId49"/>
  </p:handoutMasterIdLst>
  <p:sldIdLst>
    <p:sldId id="327" r:id="rId3"/>
    <p:sldId id="330" r:id="rId4"/>
    <p:sldId id="331" r:id="rId5"/>
    <p:sldId id="332" r:id="rId6"/>
    <p:sldId id="298" r:id="rId7"/>
    <p:sldId id="262" r:id="rId8"/>
    <p:sldId id="299" r:id="rId9"/>
    <p:sldId id="264" r:id="rId10"/>
    <p:sldId id="266" r:id="rId11"/>
    <p:sldId id="265" r:id="rId12"/>
    <p:sldId id="276" r:id="rId13"/>
    <p:sldId id="303" r:id="rId14"/>
    <p:sldId id="293" r:id="rId15"/>
    <p:sldId id="277" r:id="rId16"/>
    <p:sldId id="284" r:id="rId17"/>
    <p:sldId id="269" r:id="rId18"/>
    <p:sldId id="304" r:id="rId19"/>
    <p:sldId id="305" r:id="rId20"/>
    <p:sldId id="307" r:id="rId21"/>
    <p:sldId id="306" r:id="rId22"/>
    <p:sldId id="308" r:id="rId23"/>
    <p:sldId id="270" r:id="rId24"/>
    <p:sldId id="309" r:id="rId25"/>
    <p:sldId id="310" r:id="rId26"/>
    <p:sldId id="311" r:id="rId27"/>
    <p:sldId id="312" r:id="rId28"/>
    <p:sldId id="314" r:id="rId29"/>
    <p:sldId id="313" r:id="rId30"/>
    <p:sldId id="315" r:id="rId31"/>
    <p:sldId id="316" r:id="rId32"/>
    <p:sldId id="317" r:id="rId33"/>
    <p:sldId id="294" r:id="rId34"/>
    <p:sldId id="296" r:id="rId35"/>
    <p:sldId id="318" r:id="rId36"/>
    <p:sldId id="319" r:id="rId37"/>
    <p:sldId id="321" r:id="rId38"/>
    <p:sldId id="322" r:id="rId39"/>
    <p:sldId id="379" r:id="rId40"/>
    <p:sldId id="324"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480"/>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205018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ngavijay/SpaceX-Falcon-9-first-stage-Landing-Prediction/blob/master/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ngavijay/SpaceX-Falcon-9-first-stage-Landing-Prediction/blob/master/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engavijay/SpaceX-Falcon-9-first-stage-Landing-Prediction/blob/master/SpaceX_Machine%20Learning%20Prediction_Part_5%20(1).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Rengavijay/SpaceX-Falcon-9-first-stage-Landing-Prediction/blob/master/SpaceX_Machine%20Learning%20Prediction_Part_5%20(1).ipynb" TargetMode="External"/><Relationship Id="rId4" Type="http://schemas.openxmlformats.org/officeDocument/2006/relationships/hyperlink" Target="https://in.coursera.org/learn/applied-data-science-capstone/hom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engavijay/SpaceX-Falcon-9-first-stage-Landing-Prediction/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ngavijay/SpaceX-Falcon-9-first-stage-Landing-Prediction/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ngavijay/SpaceX-Falcon-9-first-stage-Landing-Prediction/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t>
            </a:r>
            <a:r>
              <a:rPr lang="en-GB" altLang="en-US" sz="3200" b="1">
                <a:solidFill>
                  <a:schemeClr val="bg2"/>
                </a:solidFill>
                <a:latin typeface="Microsoft JhengHei" panose="020B0604030504040204" charset="-120"/>
                <a:ea typeface="Microsoft JhengHei" panose="020B0604030504040204" charset="-120"/>
                <a:cs typeface="Arial" panose="020B0604020202020204" pitchFamily="34" charset="0"/>
              </a:rPr>
              <a:t>Vijay.R</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25-March-2023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4"/>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16</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9" name="Content Placeholder 8" descr="Chart, scatter chart&#10;&#10;Description automatically generated">
            <a:extLst>
              <a:ext uri="{FF2B5EF4-FFF2-40B4-BE49-F238E27FC236}">
                <a16:creationId xmlns:a16="http://schemas.microsoft.com/office/drawing/2014/main" id="{227534FD-513C-0C0F-23D1-4BE94C2A9290}"/>
              </a:ext>
            </a:extLst>
          </p:cNvPr>
          <p:cNvPicPr>
            <a:picLocks noGrp="1" noChangeAspect="1"/>
          </p:cNvPicPr>
          <p:nvPr>
            <p:ph sz="half" idx="1"/>
          </p:nvPr>
        </p:nvPicPr>
        <p:blipFill>
          <a:blip r:embed="rId3"/>
          <a:stretch>
            <a:fillRect/>
          </a:stretch>
        </p:blipFill>
        <p:spPr>
          <a:xfrm>
            <a:off x="838200" y="1381125"/>
            <a:ext cx="6141720" cy="445579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pic>
        <p:nvPicPr>
          <p:cNvPr id="9" name="Content Placeholder 8" descr="Chart, scatter chart&#10;&#10;Description automatically generated">
            <a:extLst>
              <a:ext uri="{FF2B5EF4-FFF2-40B4-BE49-F238E27FC236}">
                <a16:creationId xmlns:a16="http://schemas.microsoft.com/office/drawing/2014/main" id="{3A49F110-1855-B524-6FAD-450692F9F62C}"/>
              </a:ext>
            </a:extLst>
          </p:cNvPr>
          <p:cNvPicPr>
            <a:picLocks noGrp="1" noChangeAspect="1"/>
          </p:cNvPicPr>
          <p:nvPr>
            <p:ph sz="half" idx="1"/>
          </p:nvPr>
        </p:nvPicPr>
        <p:blipFill>
          <a:blip r:embed="rId3"/>
          <a:stretch>
            <a:fillRect/>
          </a:stretch>
        </p:blipFill>
        <p:spPr>
          <a:xfrm>
            <a:off x="838200" y="1381125"/>
            <a:ext cx="6161314" cy="4121527"/>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9" name="Content Placeholder 8" descr="Chart, bar chart&#10;&#10;Description automatically generated">
            <a:extLst>
              <a:ext uri="{FF2B5EF4-FFF2-40B4-BE49-F238E27FC236}">
                <a16:creationId xmlns:a16="http://schemas.microsoft.com/office/drawing/2014/main" id="{8329C453-DCF4-6C90-ABC7-0A514397C2E3}"/>
              </a:ext>
            </a:extLst>
          </p:cNvPr>
          <p:cNvPicPr>
            <a:picLocks noGrp="1" noChangeAspect="1"/>
          </p:cNvPicPr>
          <p:nvPr>
            <p:ph sz="half" idx="1"/>
          </p:nvPr>
        </p:nvPicPr>
        <p:blipFill>
          <a:blip r:embed="rId3"/>
          <a:stretch>
            <a:fillRect/>
          </a:stretch>
        </p:blipFill>
        <p:spPr>
          <a:xfrm>
            <a:off x="838199" y="1401445"/>
            <a:ext cx="6525863" cy="44100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9" name="Content Placeholder 8" descr="Chart, scatter chart&#10;&#10;Description automatically generated">
            <a:extLst>
              <a:ext uri="{FF2B5EF4-FFF2-40B4-BE49-F238E27FC236}">
                <a16:creationId xmlns:a16="http://schemas.microsoft.com/office/drawing/2014/main" id="{D763EA75-99F5-23B6-89DF-D90B2CAE81CC}"/>
              </a:ext>
            </a:extLst>
          </p:cNvPr>
          <p:cNvPicPr>
            <a:picLocks noGrp="1" noChangeAspect="1"/>
          </p:cNvPicPr>
          <p:nvPr>
            <p:ph sz="half" idx="1"/>
          </p:nvPr>
        </p:nvPicPr>
        <p:blipFill>
          <a:blip r:embed="rId3"/>
          <a:stretch>
            <a:fillRect/>
          </a:stretch>
        </p:blipFill>
        <p:spPr>
          <a:xfrm>
            <a:off x="838199" y="1381125"/>
            <a:ext cx="5981033" cy="416732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9" name="Content Placeholder 8" descr="Chart, scatter chart&#10;&#10;Description automatically generated">
            <a:extLst>
              <a:ext uri="{FF2B5EF4-FFF2-40B4-BE49-F238E27FC236}">
                <a16:creationId xmlns:a16="http://schemas.microsoft.com/office/drawing/2014/main" id="{9F972AE4-AB23-8716-E0E9-4394AAE97E2E}"/>
              </a:ext>
            </a:extLst>
          </p:cNvPr>
          <p:cNvPicPr>
            <a:picLocks noGrp="1" noChangeAspect="1"/>
          </p:cNvPicPr>
          <p:nvPr>
            <p:ph sz="half" idx="1"/>
          </p:nvPr>
        </p:nvPicPr>
        <p:blipFill>
          <a:blip r:embed="rId3"/>
          <a:stretch>
            <a:fillRect/>
          </a:stretch>
        </p:blipFill>
        <p:spPr>
          <a:xfrm>
            <a:off x="838199" y="1381126"/>
            <a:ext cx="6268053" cy="420709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9" name="Content Placeholder 8">
            <a:extLst>
              <a:ext uri="{FF2B5EF4-FFF2-40B4-BE49-F238E27FC236}">
                <a16:creationId xmlns:a16="http://schemas.microsoft.com/office/drawing/2014/main" id="{7F6F5CC6-DA30-F19E-3A30-18C0C409C912}"/>
              </a:ext>
            </a:extLst>
          </p:cNvPr>
          <p:cNvPicPr>
            <a:picLocks noGrp="1" noChangeAspect="1"/>
          </p:cNvPicPr>
          <p:nvPr>
            <p:ph sz="half" idx="1"/>
          </p:nvPr>
        </p:nvPicPr>
        <p:blipFill>
          <a:blip r:embed="rId3"/>
          <a:stretch>
            <a:fillRect/>
          </a:stretch>
        </p:blipFill>
        <p:spPr>
          <a:xfrm>
            <a:off x="891539" y="1381125"/>
            <a:ext cx="6255353" cy="442229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9" name="Content Placeholder 8" descr="Application&#10;&#10;Description automatically generated with medium confidence">
            <a:extLst>
              <a:ext uri="{FF2B5EF4-FFF2-40B4-BE49-F238E27FC236}">
                <a16:creationId xmlns:a16="http://schemas.microsoft.com/office/drawing/2014/main" id="{0B4D253D-17AD-C7EA-3A41-14B33C222816}"/>
              </a:ext>
            </a:extLst>
          </p:cNvPr>
          <p:cNvPicPr>
            <a:picLocks noGrp="1" noChangeAspect="1"/>
          </p:cNvPicPr>
          <p:nvPr>
            <p:ph sz="half" idx="2"/>
          </p:nvPr>
        </p:nvPicPr>
        <p:blipFill>
          <a:blip r:embed="rId3"/>
          <a:stretch>
            <a:fillRect/>
          </a:stretch>
        </p:blipFill>
        <p:spPr>
          <a:xfrm>
            <a:off x="4975163" y="3289299"/>
            <a:ext cx="1621580" cy="221702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1700" i="1"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9" name="Content Placeholder 8">
            <a:extLst>
              <a:ext uri="{FF2B5EF4-FFF2-40B4-BE49-F238E27FC236}">
                <a16:creationId xmlns:a16="http://schemas.microsoft.com/office/drawing/2014/main" id="{339A87E2-C4C5-315D-267F-96A724BA024A}"/>
              </a:ext>
            </a:extLst>
          </p:cNvPr>
          <p:cNvPicPr>
            <a:picLocks noGrp="1" noChangeAspect="1"/>
          </p:cNvPicPr>
          <p:nvPr>
            <p:ph sz="half" idx="2"/>
          </p:nvPr>
        </p:nvPicPr>
        <p:blipFill>
          <a:blip r:embed="rId3"/>
          <a:stretch>
            <a:fillRect/>
          </a:stretch>
        </p:blipFill>
        <p:spPr>
          <a:xfrm>
            <a:off x="837565" y="2753360"/>
            <a:ext cx="10516235" cy="3280606"/>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SUM()</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function was used to </a:t>
            </a:r>
            <a:r>
              <a:rPr lang="en-US" sz="1700" dirty="0">
                <a:solidFill>
                  <a:schemeClr val="accent3">
                    <a:lumMod val="25000"/>
                  </a:schemeClr>
                </a:solidFill>
                <a:latin typeface="Microsoft JhengHei" panose="020B0604030504040204" charset="-120"/>
                <a:ea typeface="Microsoft JhengHei" panose="020B0604030504040204" charset="-120"/>
              </a:rPr>
              <a:t>the </a:t>
            </a:r>
            <a:r>
              <a:rPr lang="en-ZA" altLang="en-US" sz="1700" dirty="0">
                <a:solidFill>
                  <a:schemeClr val="accent3">
                    <a:lumMod val="25000"/>
                  </a:schemeClr>
                </a:solidFill>
                <a:latin typeface="Microsoft JhengHei" panose="020B0604030504040204" charset="-120"/>
                <a:ea typeface="Microsoft JhengHei" panose="020B0604030504040204" charset="-120"/>
              </a:rPr>
              <a:t>calculate the </a:t>
            </a:r>
            <a:r>
              <a:rPr lang="en-US" sz="1700" dirty="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dirty="0">
                <a:solidFill>
                  <a:schemeClr val="accent3">
                    <a:lumMod val="25000"/>
                  </a:schemeClr>
                </a:solidFill>
                <a:latin typeface="Microsoft JhengHei" panose="020B0604030504040204" charset="-120"/>
                <a:ea typeface="Microsoft JhengHei" panose="020B0604030504040204" charset="-120"/>
              </a:rPr>
              <a:t>from the Total Payload Mass(</a:t>
            </a:r>
            <a:r>
              <a:rPr lang="en-ZA" altLang="en-US" sz="1700" i="1" dirty="0">
                <a:solidFill>
                  <a:schemeClr val="accent3">
                    <a:lumMod val="25000"/>
                  </a:schemeClr>
                </a:solidFill>
                <a:latin typeface="Microsoft JhengHei" panose="020B0604030504040204" charset="-120"/>
                <a:ea typeface="Microsoft JhengHei" panose="020B0604030504040204" charset="-120"/>
              </a:rPr>
              <a:t>kgs) </a:t>
            </a:r>
            <a:r>
              <a:rPr lang="en-ZA" altLang="en-US" sz="1700" dirty="0">
                <a:solidFill>
                  <a:schemeClr val="accent3">
                    <a:lumMod val="25000"/>
                  </a:schemeClr>
                </a:solidFill>
                <a:latin typeface="Microsoft JhengHei" panose="020B0604030504040204" charset="-120"/>
                <a:ea typeface="Microsoft JhengHei" panose="020B0604030504040204" charset="-120"/>
              </a:rPr>
              <a:t>column.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9" name="Content Placeholder 8">
            <a:extLst>
              <a:ext uri="{FF2B5EF4-FFF2-40B4-BE49-F238E27FC236}">
                <a16:creationId xmlns:a16="http://schemas.microsoft.com/office/drawing/2014/main" id="{B601FB26-2166-38B5-58E1-904BC22D204E}"/>
              </a:ext>
            </a:extLst>
          </p:cNvPr>
          <p:cNvPicPr>
            <a:picLocks noGrp="1" noChangeAspect="1"/>
          </p:cNvPicPr>
          <p:nvPr>
            <p:ph sz="half" idx="2"/>
          </p:nvPr>
        </p:nvPicPr>
        <p:blipFill>
          <a:blip r:embed="rId3"/>
          <a:stretch>
            <a:fillRect/>
          </a:stretch>
        </p:blipFill>
        <p:spPr>
          <a:xfrm>
            <a:off x="3886671" y="4071862"/>
            <a:ext cx="4282279" cy="95778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The AVG()</a:t>
            </a:r>
            <a:r>
              <a:rPr lang="en-US" sz="1700" dirty="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dirty="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dirty="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dirty="0">
                <a:solidFill>
                  <a:schemeClr val="accent3">
                    <a:lumMod val="25000"/>
                  </a:schemeClr>
                </a:solidFill>
                <a:latin typeface="Microsoft JhengHei" panose="020B0604030504040204" charset="-120"/>
                <a:ea typeface="Microsoft JhengHei" panose="020B0604030504040204" charset="-120"/>
                <a:sym typeface="+mn-ea"/>
              </a:rPr>
              <a:t>average</a:t>
            </a:r>
            <a:r>
              <a:rPr lang="en-US" sz="1700" dirty="0">
                <a:solidFill>
                  <a:schemeClr val="accent3">
                    <a:lumMod val="25000"/>
                  </a:schemeClr>
                </a:solidFill>
                <a:latin typeface="Microsoft JhengHei" panose="020B0604030504040204" charset="-120"/>
                <a:ea typeface="Microsoft JhengHei" panose="020B0604030504040204" charset="-120"/>
                <a:sym typeface="+mn-ea"/>
              </a:rPr>
              <a:t> payload</a:t>
            </a:r>
            <a:r>
              <a:rPr lang="en-US" sz="1700" dirty="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dirty="0" err="1">
                <a:solidFill>
                  <a:schemeClr val="accent3">
                    <a:lumMod val="25000"/>
                  </a:schemeClr>
                </a:solidFill>
                <a:latin typeface="Microsoft JhengHei" panose="020B0604030504040204" charset="-120"/>
                <a:ea typeface="Microsoft JhengHei" panose="020B0604030504040204" charset="-120"/>
              </a:rPr>
              <a:t>Booster__Versions</a:t>
            </a:r>
            <a:r>
              <a:rPr lang="en-ZA" altLang="en-US" sz="1700" dirty="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9" name="Content Placeholder 8">
            <a:extLst>
              <a:ext uri="{FF2B5EF4-FFF2-40B4-BE49-F238E27FC236}">
                <a16:creationId xmlns:a16="http://schemas.microsoft.com/office/drawing/2014/main" id="{847CA07C-6F44-B654-6FC2-2F45F5417C60}"/>
              </a:ext>
            </a:extLst>
          </p:cNvPr>
          <p:cNvPicPr>
            <a:picLocks noGrp="1" noChangeAspect="1"/>
          </p:cNvPicPr>
          <p:nvPr>
            <p:ph sz="half" idx="2"/>
          </p:nvPr>
        </p:nvPicPr>
        <p:blipFill>
          <a:blip r:embed="rId3"/>
          <a:stretch>
            <a:fillRect/>
          </a:stretch>
        </p:blipFill>
        <p:spPr>
          <a:xfrm>
            <a:off x="2449021" y="4341697"/>
            <a:ext cx="6265751" cy="1000414"/>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a:t>
            </a:r>
            <a:r>
              <a:rPr lang="en-ZA" altLang="en-US" sz="1700" i="1" dirty="0" err="1">
                <a:solidFill>
                  <a:schemeClr val="accent3">
                    <a:lumMod val="25000"/>
                  </a:schemeClr>
                </a:solidFill>
                <a:latin typeface="Microsoft JhengHei" panose="020B0604030504040204" charset="-120"/>
                <a:ea typeface="Microsoft JhengHei" panose="020B0604030504040204" charset="-120"/>
              </a:rPr>
              <a:t>Landing_O</a:t>
            </a:r>
            <a:r>
              <a:rPr lang="en-ZA" altLang="en-US" sz="1700" dirty="0" err="1">
                <a:solidFill>
                  <a:schemeClr val="accent3">
                    <a:lumMod val="25000"/>
                  </a:schemeClr>
                </a:solidFill>
                <a:latin typeface="Microsoft JhengHei" panose="020B0604030504040204" charset="-120"/>
                <a:ea typeface="Microsoft JhengHei" panose="020B0604030504040204" charset="-120"/>
              </a:rPr>
              <a:t>utcome</a:t>
            </a:r>
            <a:r>
              <a:rPr lang="en-ZA" altLang="en-US" sz="1700" dirty="0">
                <a:solidFill>
                  <a:schemeClr val="accent3">
                    <a:lumMod val="25000"/>
                  </a:schemeClr>
                </a:solidFill>
                <a:latin typeface="Microsoft JhengHei" panose="020B0604030504040204" charset="-120"/>
                <a:ea typeface="Microsoft JhengHei" panose="020B0604030504040204" charset="-120"/>
              </a:rPr>
              <a:t>'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9" name="Content Placeholder 8">
            <a:extLst>
              <a:ext uri="{FF2B5EF4-FFF2-40B4-BE49-F238E27FC236}">
                <a16:creationId xmlns:a16="http://schemas.microsoft.com/office/drawing/2014/main" id="{57271DDA-181E-021A-9A83-E546592882D9}"/>
              </a:ext>
            </a:extLst>
          </p:cNvPr>
          <p:cNvPicPr>
            <a:picLocks noGrp="1" noChangeAspect="1"/>
          </p:cNvPicPr>
          <p:nvPr>
            <p:ph sz="half" idx="2"/>
          </p:nvPr>
        </p:nvPicPr>
        <p:blipFill>
          <a:blip r:embed="rId3"/>
          <a:stretch>
            <a:fillRect/>
          </a:stretch>
        </p:blipFill>
        <p:spPr>
          <a:xfrm>
            <a:off x="4968240" y="4299296"/>
            <a:ext cx="1889760" cy="122047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9" name="Content Placeholder 8">
            <a:extLst>
              <a:ext uri="{FF2B5EF4-FFF2-40B4-BE49-F238E27FC236}">
                <a16:creationId xmlns:a16="http://schemas.microsoft.com/office/drawing/2014/main" id="{EFDDE20F-DCE3-63AB-3908-97A2EE74ADE4}"/>
              </a:ext>
            </a:extLst>
          </p:cNvPr>
          <p:cNvPicPr>
            <a:picLocks noGrp="1" noChangeAspect="1"/>
          </p:cNvPicPr>
          <p:nvPr>
            <p:ph sz="half" idx="2"/>
          </p:nvPr>
        </p:nvPicPr>
        <p:blipFill>
          <a:blip r:embed="rId3"/>
          <a:stretch>
            <a:fillRect/>
          </a:stretch>
        </p:blipFill>
        <p:spPr>
          <a:xfrm>
            <a:off x="4197420" y="3243104"/>
            <a:ext cx="4645803" cy="2609056"/>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rPr>
              <a:t>occurences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of different mission outcomes with the help of the GROUPBY clause applied to the ‘</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dirty="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rPr>
              <a:t>os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returned.</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9" name="Content Placeholder 8">
            <a:extLst>
              <a:ext uri="{FF2B5EF4-FFF2-40B4-BE49-F238E27FC236}">
                <a16:creationId xmlns:a16="http://schemas.microsoft.com/office/drawing/2014/main" id="{C5E092FE-B870-2C87-322C-5FEAF1206C07}"/>
              </a:ext>
            </a:extLst>
          </p:cNvPr>
          <p:cNvPicPr>
            <a:picLocks noGrp="1" noChangeAspect="1"/>
          </p:cNvPicPr>
          <p:nvPr>
            <p:ph sz="half" idx="2"/>
          </p:nvPr>
        </p:nvPicPr>
        <p:blipFill>
          <a:blip r:embed="rId3"/>
          <a:stretch>
            <a:fillRect/>
          </a:stretch>
        </p:blipFill>
        <p:spPr>
          <a:xfrm>
            <a:off x="4461510" y="3867150"/>
            <a:ext cx="3646696" cy="205295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9" name="Content Placeholder 8">
            <a:extLst>
              <a:ext uri="{FF2B5EF4-FFF2-40B4-BE49-F238E27FC236}">
                <a16:creationId xmlns:a16="http://schemas.microsoft.com/office/drawing/2014/main" id="{8B7A60CE-DC2E-FE34-8989-3C2C432AF418}"/>
              </a:ext>
            </a:extLst>
          </p:cNvPr>
          <p:cNvPicPr>
            <a:picLocks noGrp="1" noChangeAspect="1"/>
          </p:cNvPicPr>
          <p:nvPr>
            <p:ph sz="half" idx="2"/>
          </p:nvPr>
        </p:nvPicPr>
        <p:blipFill>
          <a:blip r:embed="rId3"/>
          <a:stretch>
            <a:fillRect/>
          </a:stretch>
        </p:blipFill>
        <p:spPr>
          <a:xfrm>
            <a:off x="3493769" y="2618105"/>
            <a:ext cx="5001470" cy="353885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9" name="Content Placeholder 8">
            <a:extLst>
              <a:ext uri="{FF2B5EF4-FFF2-40B4-BE49-F238E27FC236}">
                <a16:creationId xmlns:a16="http://schemas.microsoft.com/office/drawing/2014/main" id="{43921293-0A4E-CE6E-B56B-FB57A7F92F43}"/>
              </a:ext>
            </a:extLst>
          </p:cNvPr>
          <p:cNvPicPr>
            <a:picLocks noGrp="1" noChangeAspect="1"/>
          </p:cNvPicPr>
          <p:nvPr>
            <p:ph sz="half" idx="2"/>
          </p:nvPr>
        </p:nvPicPr>
        <p:blipFill>
          <a:blip r:embed="rId3"/>
          <a:stretch>
            <a:fillRect/>
          </a:stretch>
        </p:blipFill>
        <p:spPr>
          <a:xfrm>
            <a:off x="838200" y="3169920"/>
            <a:ext cx="10761404" cy="127635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_</a:t>
            </a:r>
            <a:r>
              <a:rPr lang="en-ZA" altLang="en-US" sz="1700" i="1" dirty="0" err="1">
                <a:solidFill>
                  <a:schemeClr val="tx1">
                    <a:lumMod val="85000"/>
                    <a:lumOff val="15000"/>
                  </a:schemeClr>
                </a:solidFill>
                <a:latin typeface="Microsoft JhengHei" panose="020B0604030504040204" charset="-120"/>
                <a:ea typeface="Microsoft JhengHei" panose="020B0604030504040204" charset="-120"/>
              </a:rPr>
              <a:t>Outcomes.'</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rPr>
              <a:t>The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33</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39</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7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41</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10" name="Content Placeholder 9" descr="Chart, bar chart&#10;&#10;Description automatically generated">
            <a:extLst>
              <a:ext uri="{FF2B5EF4-FFF2-40B4-BE49-F238E27FC236}">
                <a16:creationId xmlns:a16="http://schemas.microsoft.com/office/drawing/2014/main" id="{0420303E-BE26-90CD-0673-3D8B333DF948}"/>
              </a:ext>
            </a:extLst>
          </p:cNvPr>
          <p:cNvPicPr>
            <a:picLocks noGrp="1" noChangeAspect="1"/>
          </p:cNvPicPr>
          <p:nvPr>
            <p:ph sz="half" idx="1"/>
          </p:nvPr>
        </p:nvPicPr>
        <p:blipFill>
          <a:blip r:embed="rId3"/>
          <a:stretch>
            <a:fillRect/>
          </a:stretch>
        </p:blipFill>
        <p:spPr>
          <a:xfrm>
            <a:off x="838200" y="2452446"/>
            <a:ext cx="5181600" cy="3097695"/>
          </a:xfrm>
        </p:spPr>
      </p:pic>
      <p:pic>
        <p:nvPicPr>
          <p:cNvPr id="14" name="Content Placeholder 13" descr="Table&#10;&#10;Description automatically generated">
            <a:extLst>
              <a:ext uri="{FF2B5EF4-FFF2-40B4-BE49-F238E27FC236}">
                <a16:creationId xmlns:a16="http://schemas.microsoft.com/office/drawing/2014/main" id="{2FD00FF3-DDAF-65DB-0D7F-6F8366249D13}"/>
              </a:ext>
            </a:extLst>
          </p:cNvPr>
          <p:cNvPicPr>
            <a:picLocks noGrp="1" noChangeAspect="1"/>
          </p:cNvPicPr>
          <p:nvPr>
            <p:ph sz="half" idx="2"/>
          </p:nvPr>
        </p:nvPicPr>
        <p:blipFill>
          <a:blip r:embed="rId4"/>
          <a:stretch>
            <a:fillRect/>
          </a:stretch>
        </p:blipFill>
        <p:spPr>
          <a:xfrm>
            <a:off x="7459979" y="2860834"/>
            <a:ext cx="3520831" cy="2177002"/>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dirty="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dirty="0" err="1">
                <a:solidFill>
                  <a:schemeClr val="tx1">
                    <a:lumMod val="85000"/>
                    <a:lumOff val="15000"/>
                  </a:schemeClr>
                </a:solidFill>
                <a:latin typeface="Microsoft JhengHei" panose="020B0604030504040204" charset="-120"/>
                <a:ea typeface="Microsoft JhengHei" panose="020B0604030504040204" charset="-120"/>
                <a:sym typeface="+mn-ea"/>
              </a:rPr>
              <a:t>uccess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rPr>
              <a:t>personel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and cargo, but also far away from cities for safety.</a:t>
            </a:r>
            <a:r>
              <a:rPr lang="en-US" sz="1700" dirty="0">
                <a:solidFill>
                  <a:schemeClr val="tx1">
                    <a:lumMod val="85000"/>
                    <a:lumOff val="15000"/>
                  </a:schemeClr>
                </a:solidFill>
                <a:latin typeface="Microsoft JhengHei" panose="020B0604030504040204" charset="-120"/>
                <a:ea typeface="Microsoft JhengHei" panose="020B0604030504040204" charset="-120"/>
              </a:rPr>
              <a:t> </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https://in.coursera.org/learn/applied-data-science-capstone/home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https://github.com/withouttheh/IBM-Data-Science-Capstone-Project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marL="0" indent="0">
              <a:lnSpc>
                <a:spcPct val="100000"/>
              </a:lnSpc>
              <a:spcBef>
                <a:spcPts val="1400"/>
              </a:spcBef>
              <a:buNone/>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a:p>
            <a:pPr marL="0" indent="0">
              <a:buNone/>
            </a:pPr>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2467</Words>
  <Application>Microsoft Office PowerPoint</Application>
  <PresentationFormat>Widescreen</PresentationFormat>
  <Paragraphs>197</Paragraphs>
  <Slides>45</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GB6343</cp:lastModifiedBy>
  <cp:revision>245</cp:revision>
  <dcterms:created xsi:type="dcterms:W3CDTF">2021-04-29T18:58:00Z</dcterms:created>
  <dcterms:modified xsi:type="dcterms:W3CDTF">2023-03-25T11:17:11Z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